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73" r:id="rId5"/>
    <p:sldId id="274" r:id="rId6"/>
    <p:sldId id="260" r:id="rId7"/>
    <p:sldId id="276" r:id="rId8"/>
    <p:sldId id="261" r:id="rId9"/>
    <p:sldId id="269" r:id="rId10"/>
    <p:sldId id="270" r:id="rId11"/>
    <p:sldId id="27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4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9302-E670-4D0E-B046-730EE68AEDF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6EE3-F000-47E3-8921-8D7447877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86EE3-F000-47E3-8921-8D74478776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584C-44A5-4913-9412-743205134E4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0AEE-1B9C-40AD-B6A6-2DDF74521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4896544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>
                <a:solidFill>
                  <a:srgbClr val="FF0000"/>
                </a:solidFill>
              </a:rPr>
              <a:t>Тема уроку: 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err="1" smtClean="0"/>
              <a:t>“Поняття</a:t>
            </a:r>
            <a:r>
              <a:rPr lang="uk-UA" sz="5400" b="1" dirty="0" smtClean="0"/>
              <a:t> про гальванічний елемент як хімічне джерело електричного </a:t>
            </a:r>
            <a:r>
              <a:rPr lang="uk-UA" sz="5400" b="1" dirty="0" err="1" smtClean="0"/>
              <a:t>струму”</a:t>
            </a:r>
            <a:endParaRPr lang="ru-R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/>
              <a:t>Скласти окисно-відновні реакції за варіантами: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uk-UA" dirty="0" smtClean="0">
                <a:solidFill>
                  <a:srgbClr val="FF0000"/>
                </a:solidFill>
              </a:rPr>
              <a:t>в.</a:t>
            </a:r>
            <a:r>
              <a:rPr lang="uk-UA" dirty="0" smtClean="0"/>
              <a:t> - </a:t>
            </a:r>
            <a:r>
              <a:rPr lang="en-US" b="1" dirty="0" smtClean="0"/>
              <a:t>Zn + MnO</a:t>
            </a:r>
            <a:r>
              <a:rPr lang="en-US" b="1" baseline="-25000" dirty="0" smtClean="0"/>
              <a:t>2</a:t>
            </a:r>
            <a:r>
              <a:rPr lang="en-US" b="1" dirty="0" smtClean="0"/>
              <a:t> + 2NH</a:t>
            </a:r>
            <a:r>
              <a:rPr lang="en-US" b="1" baseline="-25000" dirty="0" smtClean="0"/>
              <a:t>4</a:t>
            </a:r>
            <a:r>
              <a:rPr lang="en-US" b="1" dirty="0" smtClean="0"/>
              <a:t>Cl = 2MnO(OH) + ZnCl</a:t>
            </a:r>
            <a:r>
              <a:rPr lang="en-US" b="1" baseline="-25000" dirty="0" smtClean="0"/>
              <a:t>2 </a:t>
            </a:r>
            <a:r>
              <a:rPr lang="en-US" b="1" dirty="0" smtClean="0"/>
              <a:t>+ 2NH</a:t>
            </a:r>
            <a:r>
              <a:rPr lang="en-US" b="1" baseline="-25000" dirty="0" smtClean="0"/>
              <a:t>3</a:t>
            </a:r>
            <a:endParaRPr lang="uk-UA" b="1" baseline="-25000" dirty="0" smtClean="0"/>
          </a:p>
          <a:p>
            <a:endParaRPr lang="uk-UA" b="1" baseline="-25000" dirty="0" smtClean="0"/>
          </a:p>
          <a:p>
            <a:pPr>
              <a:buNone/>
            </a:pPr>
            <a:endParaRPr lang="uk-UA" b="1" baseline="-25000" dirty="0" smtClean="0"/>
          </a:p>
          <a:p>
            <a:pPr>
              <a:buNone/>
            </a:pPr>
            <a:endParaRPr lang="uk-UA" b="1" baseline="-25000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FF0000"/>
                </a:solidFill>
              </a:rPr>
              <a:t>2в. </a:t>
            </a:r>
            <a:r>
              <a:rPr lang="uk-UA" dirty="0" smtClean="0"/>
              <a:t>-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PbO</a:t>
            </a:r>
            <a:r>
              <a:rPr lang="en-US" b="1" dirty="0" smtClean="0"/>
              <a:t>₂ +</a:t>
            </a:r>
            <a:r>
              <a:rPr lang="en-US" b="1" dirty="0" err="1" smtClean="0"/>
              <a:t>Pb</a:t>
            </a:r>
            <a:r>
              <a:rPr lang="en-US" b="1" dirty="0" smtClean="0"/>
              <a:t> + 2H₂SO₄  ↔ 2PbSO₄ + 2H₂O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Сніжна грудка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(</a:t>
            </a:r>
            <a:r>
              <a:rPr lang="uk-UA" b="1" dirty="0" smtClean="0"/>
              <a:t>Слово-речення </a:t>
            </a:r>
            <a:r>
              <a:rPr lang="uk-UA" b="1" dirty="0" err="1" smtClean="0"/>
              <a:t>–питання-відповідь</a:t>
            </a:r>
            <a:r>
              <a:rPr lang="uk-UA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Перший </a:t>
            </a:r>
            <a:r>
              <a:rPr lang="ru-RU" b="1" i="1" dirty="0" err="1" smtClean="0"/>
              <a:t>учень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проговорює</a:t>
            </a:r>
            <a:r>
              <a:rPr lang="ru-RU" b="1" i="1" dirty="0" smtClean="0"/>
              <a:t> слово,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стосується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даної</a:t>
            </a:r>
            <a:r>
              <a:rPr lang="ru-RU" b="1" i="1" dirty="0" smtClean="0"/>
              <a:t> теми, </a:t>
            </a:r>
            <a:r>
              <a:rPr lang="ru-RU" b="1" i="1" dirty="0" err="1" smtClean="0"/>
              <a:t>другий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складає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цим</a:t>
            </a:r>
            <a:r>
              <a:rPr lang="ru-RU" b="1" i="1" dirty="0" smtClean="0"/>
              <a:t> словом, </a:t>
            </a:r>
            <a:r>
              <a:rPr lang="ru-RU" b="1" i="1" dirty="0" err="1" smtClean="0"/>
              <a:t>третій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складає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питання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цього</a:t>
            </a:r>
            <a:r>
              <a:rPr lang="ru-RU" b="1" i="1" dirty="0" smtClean="0"/>
              <a:t> слова, а </a:t>
            </a:r>
            <a:r>
              <a:rPr lang="ru-RU" b="1" i="1" dirty="0" err="1" smtClean="0"/>
              <a:t>четвертий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відповідає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нього</a:t>
            </a:r>
            <a:r>
              <a:rPr lang="ru-RU" b="1" i="1" dirty="0" smtClean="0"/>
              <a:t>.</a:t>
            </a:r>
            <a:r>
              <a:rPr lang="uk-UA" b="1" i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Дом</a:t>
            </a:r>
            <a:r>
              <a:rPr lang="uk-UA" b="1" dirty="0" smtClean="0"/>
              <a:t>. завдання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Опрацювати §13, </a:t>
            </a:r>
          </a:p>
          <a:p>
            <a:r>
              <a:rPr lang="uk-UA" sz="2800" b="1" dirty="0" smtClean="0"/>
              <a:t>завдання </a:t>
            </a:r>
            <a:r>
              <a:rPr lang="uk-UA" sz="2800" b="1" dirty="0" err="1" smtClean="0"/>
              <a:t>письм.-</a:t>
            </a:r>
            <a:r>
              <a:rPr lang="uk-UA" sz="2800" b="1" dirty="0" smtClean="0"/>
              <a:t> запропонуйте гальванічний елемент подібний </a:t>
            </a:r>
            <a:r>
              <a:rPr lang="uk-UA" sz="2800" b="1" dirty="0" err="1" smtClean="0"/>
              <a:t>Даніелу</a:t>
            </a:r>
            <a:r>
              <a:rPr lang="uk-UA" sz="2800" b="1" dirty="0" smtClean="0"/>
              <a:t>, в одному з яких нікелевий електрод буде катодом, а інший анодом. Запишіть процеси, які відбуваються на електродах</a:t>
            </a:r>
          </a:p>
          <a:p>
            <a:r>
              <a:rPr lang="uk-UA" sz="2800" b="1" dirty="0" smtClean="0"/>
              <a:t>На акумуляторі написано “</a:t>
            </a:r>
            <a:r>
              <a:rPr lang="en-US" sz="2800" b="1" dirty="0" err="1" smtClean="0"/>
              <a:t>Hq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Cd</a:t>
            </a:r>
            <a:r>
              <a:rPr lang="uk-UA" sz="2800" b="1" dirty="0" smtClean="0"/>
              <a:t> </a:t>
            </a:r>
            <a:r>
              <a:rPr lang="en-US" sz="2800" b="1" dirty="0" smtClean="0"/>
              <a:t>free</a:t>
            </a:r>
            <a:r>
              <a:rPr lang="uk-UA" sz="2800" b="1" dirty="0" smtClean="0"/>
              <a:t>”. Навіщо зазначати цю інформацію?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Завдання уроку</a:t>
            </a:r>
            <a:r>
              <a:rPr lang="uk-UA" sz="5400" dirty="0" smtClean="0">
                <a:solidFill>
                  <a:srgbClr val="FF0000"/>
                </a:solidFill>
              </a:rPr>
              <a:t>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дізнатися</a:t>
            </a:r>
            <a:r>
              <a:rPr lang="ru-RU" b="1" dirty="0" smtClean="0"/>
              <a:t> про </a:t>
            </a:r>
            <a:r>
              <a:rPr lang="ru-RU" b="1" dirty="0" err="1" smtClean="0"/>
              <a:t>хімічні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струму;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err="1" smtClean="0"/>
              <a:t>усвідомити</a:t>
            </a:r>
            <a:r>
              <a:rPr lang="ru-RU" b="1" dirty="0" smtClean="0"/>
              <a:t> </a:t>
            </a:r>
            <a:r>
              <a:rPr lang="ru-RU" b="1" dirty="0" err="1" smtClean="0"/>
              <a:t>окисно-відновні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    відбуваються на електродах;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уяснити</a:t>
            </a:r>
            <a:r>
              <a:rPr lang="ru-RU" b="1" dirty="0" smtClean="0"/>
              <a:t> </a:t>
            </a:r>
            <a:r>
              <a:rPr lang="ru-RU" b="1" dirty="0" err="1" smtClean="0"/>
              <a:t>значимість</a:t>
            </a:r>
            <a:r>
              <a:rPr lang="ru-RU" b="1" dirty="0" smtClean="0"/>
              <a:t> </a:t>
            </a:r>
            <a:r>
              <a:rPr lang="ru-RU" b="1" dirty="0" err="1" smtClean="0"/>
              <a:t>гальванічних</a:t>
            </a:r>
            <a:r>
              <a:rPr lang="ru-RU" b="1" dirty="0" smtClean="0"/>
              <a:t>   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в </a:t>
            </a:r>
            <a:r>
              <a:rPr lang="ru-RU" b="1" dirty="0" err="1" smtClean="0"/>
              <a:t>житті</a:t>
            </a:r>
            <a:r>
              <a:rPr lang="ru-RU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зрозуміти актуальність проблеми утилізації джерел енергії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4342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err="1" smtClean="0"/>
              <a:t>Гальвані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Луїджі</a:t>
            </a:r>
            <a:r>
              <a:rPr lang="ru-RU" sz="3600" b="1" dirty="0" smtClean="0"/>
              <a:t> (1737–1798) – </a:t>
            </a:r>
            <a:r>
              <a:rPr lang="ru-RU" sz="3600" b="1" dirty="0" err="1" smtClean="0"/>
              <a:t>італійський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лікар</a:t>
            </a:r>
            <a:r>
              <a:rPr lang="ru-RU" sz="3600" b="1" dirty="0" smtClean="0"/>
              <a:t>, анатом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фізіолог</a:t>
            </a:r>
            <a:r>
              <a:rPr lang="ru-RU" sz="3600" b="1" dirty="0" smtClean="0"/>
              <a:t>, один </a:t>
            </a:r>
            <a:r>
              <a:rPr lang="ru-RU" sz="3600" b="1" dirty="0" err="1" smtClean="0"/>
              <a:t>із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засновників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електрофізіології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1768 р.</a:t>
            </a:r>
            <a:br>
              <a:rPr lang="ru-RU" sz="3600" b="1" dirty="0" smtClean="0"/>
            </a:br>
            <a:r>
              <a:rPr lang="ru-RU" sz="4000" b="1" dirty="0" err="1" smtClean="0">
                <a:solidFill>
                  <a:srgbClr val="FF0000"/>
                </a:solidFill>
              </a:rPr>
              <a:t>↓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3744416" cy="3672408"/>
          </a:xfrm>
        </p:spPr>
      </p:pic>
      <p:pic>
        <p:nvPicPr>
          <p:cNvPr id="6" name="Содержимое 5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960440" cy="33843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Наприкінці</a:t>
            </a:r>
            <a:r>
              <a:rPr lang="ru-RU" sz="2400" b="1" dirty="0" smtClean="0"/>
              <a:t> </a:t>
            </a:r>
            <a:r>
              <a:rPr lang="en-US" sz="2400" b="1" dirty="0" smtClean="0"/>
              <a:t>XVIII </a:t>
            </a:r>
            <a:r>
              <a:rPr lang="ru-RU" sz="2400" b="1" dirty="0" smtClean="0"/>
              <a:t>ст. </a:t>
            </a:r>
            <a:r>
              <a:rPr lang="ru-RU" sz="2400" b="1" dirty="0" err="1" smtClean="0"/>
              <a:t>італійський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фізик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Алессандро</a:t>
            </a:r>
            <a:r>
              <a:rPr lang="ru-RU" sz="2400" b="1" dirty="0" smtClean="0"/>
              <a:t> Вольта (Рис. 1) </a:t>
            </a:r>
            <a:r>
              <a:rPr lang="ru-RU" sz="2400" b="1" dirty="0" err="1" smtClean="0"/>
              <a:t>винайшов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оригінальний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пристрій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виробляв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електричний</a:t>
            </a:r>
            <a:r>
              <a:rPr lang="ru-RU" sz="2400" b="1" dirty="0" smtClean="0"/>
              <a:t> струм.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немов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товстий</a:t>
            </a:r>
            <a:r>
              <a:rPr lang="ru-RU" sz="2400" b="1" dirty="0" smtClean="0"/>
              <a:t> «бутерброд» </a:t>
            </a:r>
            <a:r>
              <a:rPr lang="en-US" sz="2400" b="1" dirty="0" err="1" smtClean="0"/>
              <a:t>i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металічних</a:t>
            </a:r>
            <a:r>
              <a:rPr lang="ru-RU" sz="2400" b="1" dirty="0" smtClean="0"/>
              <a:t> пластин (</a:t>
            </a:r>
            <a:r>
              <a:rPr lang="ru-RU" sz="2400" b="1" dirty="0" err="1" smtClean="0"/>
              <a:t>міді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цинку)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тканини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заздалегідь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просякнута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Содержимое 4" descr="Алессандро-Вольт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743138" cy="3960440"/>
          </a:xfrm>
        </p:spPr>
      </p:pic>
      <p:pic>
        <p:nvPicPr>
          <p:cNvPr id="6" name="Содержимое 5" descr="Вольтов-стовп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682424"/>
            <a:ext cx="3744416" cy="38429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Гальванічний елемент </a:t>
            </a:r>
            <a:r>
              <a:rPr lang="uk-UA" b="1" dirty="0" err="1" smtClean="0"/>
              <a:t>Даніела-Якобі</a:t>
            </a:r>
            <a:endParaRPr lang="ru-RU" b="1" dirty="0"/>
          </a:p>
        </p:txBody>
      </p:sp>
      <p:pic>
        <p:nvPicPr>
          <p:cNvPr id="6" name="Содержимое 5" descr="Electrochemist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474840" cy="3456384"/>
          </a:xfrm>
        </p:spPr>
      </p:pic>
      <p:pic>
        <p:nvPicPr>
          <p:cNvPr id="8" name="Содержимое 7" descr="Подвійний-електричний-шар.-271x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240360" cy="3600400"/>
          </a:xfrm>
        </p:spPr>
      </p:pic>
      <p:sp>
        <p:nvSpPr>
          <p:cNvPr id="9" name="Прямоугольник 8"/>
          <p:cNvSpPr/>
          <p:nvPr/>
        </p:nvSpPr>
        <p:spPr>
          <a:xfrm>
            <a:off x="539552" y="4941168"/>
            <a:ext cx="46085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1836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хімік</a:t>
            </a:r>
            <a:r>
              <a:rPr lang="ru-RU" b="1" dirty="0" smtClean="0"/>
              <a:t> Джон Фредерик </a:t>
            </a:r>
            <a:r>
              <a:rPr lang="ru-RU" b="1" dirty="0" err="1" smtClean="0"/>
              <a:t>Даніель</a:t>
            </a:r>
            <a:r>
              <a:rPr lang="ru-RU" b="1" dirty="0" smtClean="0"/>
              <a:t> та </a:t>
            </a:r>
            <a:r>
              <a:rPr lang="ru-RU" b="1" dirty="0" err="1" smtClean="0"/>
              <a:t>незалежно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німецький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російський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фізик-винахідник</a:t>
            </a:r>
            <a:r>
              <a:rPr lang="ru-RU" b="1" dirty="0" smtClean="0"/>
              <a:t> Б. С. </a:t>
            </a:r>
            <a:r>
              <a:rPr lang="ru-RU" b="1" dirty="0" err="1" smtClean="0"/>
              <a:t>Якобі</a:t>
            </a:r>
            <a:r>
              <a:rPr lang="ru-RU" b="1" dirty="0" smtClean="0"/>
              <a:t>, </a:t>
            </a:r>
            <a:r>
              <a:rPr lang="ru-RU" b="1" dirty="0" err="1" smtClean="0"/>
              <a:t>запропонували</a:t>
            </a:r>
            <a:r>
              <a:rPr lang="ru-RU" b="1" dirty="0" smtClean="0"/>
              <a:t> </a:t>
            </a:r>
            <a:r>
              <a:rPr lang="ru-RU" b="1" dirty="0" err="1" smtClean="0"/>
              <a:t>інший</a:t>
            </a:r>
            <a:r>
              <a:rPr lang="ru-RU" b="1" dirty="0" smtClean="0"/>
              <a:t> </a:t>
            </a:r>
            <a:r>
              <a:rPr lang="ru-RU" b="1" dirty="0" err="1" smtClean="0"/>
              <a:t>елемент</a:t>
            </a:r>
            <a:endParaRPr lang="ru-RU" b="1" dirty="0" smtClean="0"/>
          </a:p>
          <a:p>
            <a:r>
              <a:rPr lang="en-US" sz="2400" b="1" dirty="0" smtClean="0"/>
              <a:t>Cu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 + Zn = </a:t>
            </a:r>
            <a:r>
              <a:rPr lang="ru-RU" sz="2400" b="1" dirty="0" smtClean="0"/>
              <a:t>С</a:t>
            </a:r>
            <a:r>
              <a:rPr lang="en-US" sz="2400" b="1" dirty="0" smtClean="0"/>
              <a:t>u + Zn</a:t>
            </a:r>
            <a:r>
              <a:rPr lang="en-US" sz="2400" b="1" baseline="30000" dirty="0" smtClean="0"/>
              <a:t>2+</a:t>
            </a:r>
            <a:endParaRPr lang="uk-UA" sz="2400" b="1" dirty="0" smtClean="0"/>
          </a:p>
          <a:p>
            <a:r>
              <a:rPr lang="en-US" sz="2400" b="1" dirty="0" smtClean="0"/>
              <a:t>Zn|Zn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||Cu</a:t>
            </a:r>
            <a:r>
              <a:rPr lang="en-US" sz="2400" b="1" baseline="30000" dirty="0" smtClean="0"/>
              <a:t>2+</a:t>
            </a:r>
            <a:r>
              <a:rPr lang="en-US" sz="2400" b="1" dirty="0" smtClean="0"/>
              <a:t>|Cu</a:t>
            </a:r>
            <a:endParaRPr lang="ru-RU" sz="2400" b="1" dirty="0" smtClean="0"/>
          </a:p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515719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Подвійний</a:t>
            </a:r>
            <a:r>
              <a:rPr lang="ru-RU" b="1" dirty="0" smtClean="0"/>
              <a:t> </a:t>
            </a:r>
            <a:r>
              <a:rPr lang="ru-RU" b="1" dirty="0" err="1" smtClean="0"/>
              <a:t>електричний</a:t>
            </a:r>
            <a:r>
              <a:rPr lang="ru-RU" b="1" dirty="0" smtClean="0"/>
              <a:t> шар.</a:t>
            </a:r>
          </a:p>
          <a:p>
            <a:r>
              <a:rPr lang="ru-RU" b="1" dirty="0" smtClean="0"/>
              <a:t> 1 – </a:t>
            </a:r>
            <a:r>
              <a:rPr lang="ru-RU" b="1" dirty="0" err="1" smtClean="0"/>
              <a:t>металічна</a:t>
            </a:r>
            <a:r>
              <a:rPr lang="ru-RU" b="1" dirty="0" smtClean="0"/>
              <a:t> пластина    </a:t>
            </a:r>
          </a:p>
          <a:p>
            <a:r>
              <a:rPr lang="ru-RU" b="1" dirty="0" smtClean="0"/>
              <a:t>2- </a:t>
            </a:r>
            <a:r>
              <a:rPr lang="ru-RU" b="1" dirty="0" err="1" smtClean="0"/>
              <a:t>розчин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Елемент </a:t>
            </a:r>
            <a:r>
              <a:rPr lang="uk-UA" sz="2800" dirty="0" err="1" smtClean="0"/>
              <a:t>Лекланше</a:t>
            </a:r>
            <a:r>
              <a:rPr lang="uk-UA" sz="2800" dirty="0" smtClean="0"/>
              <a:t> – 1865 р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7560840" cy="6480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Zn + 2MnO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 + 2NH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Cl = 2MnO(OH) + ZnCl</a:t>
            </a:r>
            <a:r>
              <a:rPr lang="en-US" sz="2800" b="1" baseline="-25000" dirty="0" smtClean="0"/>
              <a:t>2 </a:t>
            </a:r>
            <a:r>
              <a:rPr lang="en-US" sz="2800" b="1" dirty="0" smtClean="0"/>
              <a:t>+ 2NH</a:t>
            </a:r>
            <a:r>
              <a:rPr lang="en-US" sz="2800" b="1" baseline="-25000" dirty="0" smtClean="0"/>
              <a:t>3</a:t>
            </a:r>
            <a:endParaRPr lang="uk-UA" sz="2800" b="1" baseline="-25000" dirty="0" smtClean="0"/>
          </a:p>
          <a:p>
            <a:endParaRPr lang="en-US" sz="2800" b="1" dirty="0" smtClean="0"/>
          </a:p>
          <a:p>
            <a:endParaRPr lang="ru-RU" sz="2800" dirty="0"/>
          </a:p>
        </p:txBody>
      </p:sp>
      <p:pic>
        <p:nvPicPr>
          <p:cNvPr id="17412" name="Picture 4" descr="http://chemistry.sc46.pp.ua/wp-content/uploads/2017/01/%D0%95%D0%BB%D0%B5%D0%BC%D0%B5%D0%BD%D1%82-%D0%9B%D0%B5%D0%BA%D0%BB%D0%B0%D0%BD%D1%88%D0%B5-300x249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9" b="48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568952" cy="64807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Свинцевий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акумулятор</a:t>
            </a:r>
            <a:r>
              <a:rPr lang="en-US" sz="2800" dirty="0" smtClean="0"/>
              <a:t> (</a:t>
            </a:r>
            <a:r>
              <a:rPr lang="uk-UA" sz="2800" dirty="0" smtClean="0"/>
              <a:t>розрядження /зарядження)</a:t>
            </a:r>
            <a:endParaRPr lang="ru-RU" sz="2800" dirty="0"/>
          </a:p>
        </p:txBody>
      </p:sp>
      <p:pic>
        <p:nvPicPr>
          <p:cNvPr id="5" name="Рисунок 4" descr="39375008-battery-batteries-accumulator-car-auto-parts-electrical-supply-power-isolated-12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332656"/>
            <a:ext cx="6192688" cy="43949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7920880" cy="864096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PbO</a:t>
            </a:r>
            <a:r>
              <a:rPr lang="en-US" sz="3600" b="1" dirty="0" smtClean="0"/>
              <a:t>₂ +</a:t>
            </a:r>
            <a:r>
              <a:rPr lang="en-US" sz="3600" b="1" dirty="0" err="1" smtClean="0"/>
              <a:t>Pb</a:t>
            </a:r>
            <a:r>
              <a:rPr lang="en-US" sz="3600" b="1" dirty="0" smtClean="0"/>
              <a:t> + 2H₂SO₄  ↔ 2PbSO₄ + 2H₂O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426170"/>
          </a:xfrm>
        </p:spPr>
        <p:txBody>
          <a:bodyPr>
            <a:normAutofit/>
          </a:bodyPr>
          <a:lstStyle/>
          <a:p>
            <a:r>
              <a:rPr lang="uk-UA" dirty="0" smtClean="0"/>
              <a:t>Жовтень 2019 рік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704856" cy="149066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йонних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батарей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здобули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німець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Гуденаф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японець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Акира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Есино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британець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Стэнли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Уиттингем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Ð¶Ð¾Ð½ Ð. ÐÑÐ´ÐµÐ½Ð°Ñ, Ð. Ð¡ÑÐµÐ½Ð»Ñ ÐÑÑÑÑÐ½Ð³ÐµÐ¼ Ñ ÐÐºÑÑÐ° ÐÐ¾ÑÐ¸Ð½Ð¾ 9 Ð¶Ð¾Ð²ÑÐ½Ñ Ð¾ÑÑÐ¸Ð¼Ð°Ð»Ð¸ ÐÐ¾Ð±ÐµÐ»ÑÐ²ÑÑÐºÑ Ð¿ÑÐµÐ¼ÑÑ&amp;nbsp; - ÐÐ¾Ð±ÐµÐ»ÑÐ²ÑÑÐºÑ Ð¿ÑÐµÐ¼ÑÑ Ð· ÑÑÐ¼ÑÑ Ð²ÑÑÑÐ¸Ð»Ð¸ ÑÐ¾Ð·ÑÐ¾Ð±Ð½Ð¸ÐºÐ°Ð¼ Ð»ÑÑÑÐ¹-ÑÐ¾Ð½Ð½Ð¸Ñ Ð±Ð°ÑÐ°ÑÐµÐ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827584" y="188641"/>
            <a:ext cx="784887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 smtClean="0"/>
              <a:t>Піклуємось про екологію</a:t>
            </a:r>
            <a:endParaRPr lang="ru-RU" b="1" dirty="0"/>
          </a:p>
        </p:txBody>
      </p:sp>
      <p:pic>
        <p:nvPicPr>
          <p:cNvPr id="8" name="Содержимое 7" descr="1_aktsi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4176464" cy="5472608"/>
          </a:xfrm>
        </p:spPr>
      </p:pic>
      <p:pic>
        <p:nvPicPr>
          <p:cNvPr id="7" name="Содержимое 6" descr="foto_batareyk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032447" cy="54726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253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Тема уроку:  “Поняття про гальванічний елемент як хімічне джерело електричного струму”</vt:lpstr>
      <vt:lpstr>Завдання уроку:</vt:lpstr>
      <vt:lpstr>Гальвані Луїджі (1737–1798) – італійський лікар, анатом і фізіолог, один із засновників електрофізіології. 1768 р. ↓</vt:lpstr>
      <vt:lpstr>Наприкінці XVIII ст. італійський фізик Алессандро Вольта (Рис. 1) винайшов оригінальний пристрій, що виробляв електричний струм. Це був немов товстий «бутерброд» iз металічних пластин (міді і цинку) i тканини, яка заздалегідь була просякнута розчином сульфатної кислоти.</vt:lpstr>
      <vt:lpstr>Гальванічний елемент Даніела-Якобі</vt:lpstr>
      <vt:lpstr>Елемент Лекланше – 1865 р</vt:lpstr>
      <vt:lpstr>Свинцевий акумулятор (розрядження /зарядження)</vt:lpstr>
      <vt:lpstr>Жовтень 2019 рік</vt:lpstr>
      <vt:lpstr>Піклуємось про екологію</vt:lpstr>
      <vt:lpstr>  Скласти окисно-відновні реакції за варіантами:  </vt:lpstr>
      <vt:lpstr>Сніжна грудка</vt:lpstr>
      <vt:lpstr>Дом.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 “Поняття про гальванічний елемент як хімічне джерело електричного струму”</dc:title>
  <dc:creator>B590</dc:creator>
  <cp:lastModifiedBy>B590</cp:lastModifiedBy>
  <cp:revision>9</cp:revision>
  <dcterms:created xsi:type="dcterms:W3CDTF">2019-10-14T10:14:31Z</dcterms:created>
  <dcterms:modified xsi:type="dcterms:W3CDTF">2019-11-24T17:18:47Z</dcterms:modified>
</cp:coreProperties>
</file>